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69" r:id="rId8"/>
    <p:sldId id="259" r:id="rId9"/>
    <p:sldId id="261" r:id="rId10"/>
    <p:sldId id="280" r:id="rId11"/>
    <p:sldId id="263" r:id="rId12"/>
    <p:sldId id="260" r:id="rId13"/>
    <p:sldId id="262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0" autoAdjust="0"/>
    <p:restoredTop sz="94700" autoAdjust="0"/>
  </p:normalViewPr>
  <p:slideViewPr>
    <p:cSldViewPr>
      <p:cViewPr>
        <p:scale>
          <a:sx n="106" d="100"/>
          <a:sy n="106" d="100"/>
        </p:scale>
        <p:origin x="-57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2017 год 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Акцизы по подакцизным товарам</c:v>
                </c:pt>
                <c:pt idx="1">
                  <c:v>НДФЛ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Неналоговые доходы</c:v>
                </c:pt>
                <c:pt idx="5">
                  <c:v>Дотации бюджетам</c:v>
                </c:pt>
                <c:pt idx="6">
                  <c:v>Субвенции бюджетам</c:v>
                </c:pt>
                <c:pt idx="7">
                  <c:v>Межбюджетные трансферты</c:v>
                </c:pt>
                <c:pt idx="8">
                  <c:v>Прочие 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2677.4</c:v>
                </c:pt>
                <c:pt idx="1">
                  <c:v>1611.7</c:v>
                </c:pt>
                <c:pt idx="2">
                  <c:v>131.19999999999999</c:v>
                </c:pt>
                <c:pt idx="3">
                  <c:v>21.3</c:v>
                </c:pt>
                <c:pt idx="4">
                  <c:v>340.4</c:v>
                </c:pt>
                <c:pt idx="5">
                  <c:v>18671</c:v>
                </c:pt>
                <c:pt idx="6">
                  <c:v>139.80000000000001</c:v>
                </c:pt>
                <c:pt idx="7">
                  <c:v>757.9</c:v>
                </c:pt>
                <c:pt idx="8">
                  <c:v>188.9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Акцизы по подакцизным товарам</c:v>
                </c:pt>
                <c:pt idx="1">
                  <c:v>НДФЛ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Неналоговые доходы</c:v>
                </c:pt>
                <c:pt idx="5">
                  <c:v>Дотации бюджетам</c:v>
                </c:pt>
                <c:pt idx="6">
                  <c:v>Субвенции бюджетам</c:v>
                </c:pt>
                <c:pt idx="7">
                  <c:v>Межбюджетные трансферты</c:v>
                </c:pt>
                <c:pt idx="8">
                  <c:v>Прочие безвозмездные поступления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>
              <a:latin typeface="Monotype Corsiva" pitchFamily="66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7"/>
      <c:hPercent val="78"/>
      <c:rotY val="28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7872340425531917E-2"/>
          <c:y val="2.3655913978494654E-2"/>
          <c:w val="0.87872340425531992"/>
          <c:h val="0.69247311827956992"/>
        </c:manualLayout>
      </c:layout>
      <c:bar3DChart>
        <c:barDir val="col"/>
        <c:grouping val="clustered"/>
        <c:ser>
          <c:idx val="0"/>
          <c:order val="0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9999FF"/>
            </a:solidFill>
            <a:ln w="9017">
              <a:solidFill>
                <a:srgbClr val="000000"/>
              </a:solidFill>
              <a:prstDash val="solid"/>
            </a:ln>
          </c:spPr>
          <c:cat>
            <c:strRef>
              <c:f>Sheet1!$B$1:$D$1</c:f>
              <c:strCache>
                <c:ptCount val="3"/>
                <c:pt idx="0">
                  <c:v>Доходы </c:v>
                </c:pt>
                <c:pt idx="2">
                  <c:v>Расходы </c:v>
                </c:pt>
              </c:strCache>
            </c:str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исполнено за 1 квартал 2017</c:v>
                </c:pt>
              </c:strCache>
            </c:strRef>
          </c:tx>
          <c:spPr>
            <a:solidFill>
              <a:srgbClr val="993366"/>
            </a:solidFill>
            <a:ln w="9017">
              <a:solidFill>
                <a:srgbClr val="000000"/>
              </a:solidFill>
              <a:prstDash val="solid"/>
            </a:ln>
          </c:spPr>
          <c:cat>
            <c:strRef>
              <c:f>Sheet1!$B$1:$D$1</c:f>
              <c:strCache>
                <c:ptCount val="3"/>
                <c:pt idx="0">
                  <c:v>Доходы </c:v>
                </c:pt>
                <c:pt idx="2">
                  <c:v>Расходы 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12077.2</c:v>
                </c:pt>
                <c:pt idx="2">
                  <c:v>11240.4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исполнено за 1 полугодие 2017</c:v>
                </c:pt>
              </c:strCache>
            </c:strRef>
          </c:tx>
          <c:spPr>
            <a:solidFill>
              <a:srgbClr val="FFFFCC"/>
            </a:solidFill>
            <a:ln w="9017">
              <a:solidFill>
                <a:srgbClr val="000000"/>
              </a:solidFill>
              <a:prstDash val="solid"/>
            </a:ln>
          </c:spPr>
          <c:cat>
            <c:strRef>
              <c:f>Sheet1!$B$1:$D$1</c:f>
              <c:strCache>
                <c:ptCount val="3"/>
                <c:pt idx="0">
                  <c:v>Доходы </c:v>
                </c:pt>
                <c:pt idx="2">
                  <c:v>Расходы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24046.7</c:v>
                </c:pt>
                <c:pt idx="2">
                  <c:v>22437.599999999999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исполнено за 9 месяцев 2017</c:v>
                </c:pt>
              </c:strCache>
            </c:strRef>
          </c:tx>
          <c:spPr>
            <a:solidFill>
              <a:srgbClr val="CCFFFF"/>
            </a:solidFill>
            <a:ln w="9017">
              <a:solidFill>
                <a:srgbClr val="000000"/>
              </a:solidFill>
              <a:prstDash val="solid"/>
            </a:ln>
          </c:spPr>
          <c:cat>
            <c:strRef>
              <c:f>Sheet1!$B$1:$D$1</c:f>
              <c:strCache>
                <c:ptCount val="3"/>
                <c:pt idx="0">
                  <c:v>Доходы </c:v>
                </c:pt>
                <c:pt idx="2">
                  <c:v>Расходы 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  <c:pt idx="0">
                  <c:v>исполнено за 2017</c:v>
                </c:pt>
              </c:strCache>
            </c:strRef>
          </c:tx>
          <c:spPr>
            <a:solidFill>
              <a:srgbClr val="660066"/>
            </a:solidFill>
            <a:ln w="9017">
              <a:solidFill>
                <a:srgbClr val="000000"/>
              </a:solidFill>
              <a:prstDash val="solid"/>
            </a:ln>
          </c:spPr>
          <c:cat>
            <c:strRef>
              <c:f>Sheet1!$B$1:$D$1</c:f>
              <c:strCache>
                <c:ptCount val="3"/>
                <c:pt idx="0">
                  <c:v>Доходы </c:v>
                </c:pt>
                <c:pt idx="2">
                  <c:v>Расходы 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shape val="box"/>
        <c:axId val="141331456"/>
        <c:axId val="141345536"/>
        <c:axId val="0"/>
      </c:bar3DChart>
      <c:catAx>
        <c:axId val="141331456"/>
        <c:scaling>
          <c:orientation val="minMax"/>
        </c:scaling>
        <c:axPos val="b"/>
        <c:numFmt formatCode="General" sourceLinked="1"/>
        <c:tickLblPos val="low"/>
        <c:spPr>
          <a:ln w="225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68" b="0" i="0" u="none" strike="noStrike" baseline="0">
                <a:solidFill>
                  <a:srgbClr val="000000"/>
                </a:solidFill>
                <a:latin typeface="Monotype Corsiva" pitchFamily="66" charset="0"/>
                <a:ea typeface="Arial Cyr"/>
                <a:cs typeface="Arial Cyr"/>
              </a:defRPr>
            </a:pPr>
            <a:endParaRPr lang="ru-RU"/>
          </a:p>
        </c:txPr>
        <c:crossAx val="141345536"/>
        <c:crosses val="autoZero"/>
        <c:auto val="1"/>
        <c:lblAlgn val="ctr"/>
        <c:lblOffset val="100"/>
        <c:tickLblSkip val="1"/>
        <c:tickMarkSkip val="1"/>
      </c:catAx>
      <c:valAx>
        <c:axId val="141345536"/>
        <c:scaling>
          <c:orientation val="minMax"/>
        </c:scaling>
        <c:axPos val="l"/>
        <c:majorGridlines>
          <c:spPr>
            <a:ln w="225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225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68" b="0" i="0" u="none" strike="noStrike" baseline="0">
                <a:solidFill>
                  <a:srgbClr val="000000"/>
                </a:solidFill>
                <a:latin typeface="Monotype Corsiva" pitchFamily="66" charset="0"/>
                <a:ea typeface="Arial Cyr"/>
                <a:cs typeface="Arial Cyr"/>
              </a:defRPr>
            </a:pPr>
            <a:endParaRPr lang="ru-RU"/>
          </a:p>
        </c:txPr>
        <c:crossAx val="141331456"/>
        <c:crosses val="autoZero"/>
        <c:crossBetween val="between"/>
      </c:valAx>
      <c:spPr>
        <a:noFill/>
        <a:ln w="18035">
          <a:noFill/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5.0000033070204737E-2"/>
          <c:y val="0.82134624896180353"/>
          <c:w val="0.89999993385959143"/>
          <c:h val="0.15495021323851918"/>
        </c:manualLayout>
      </c:layout>
      <c:spPr>
        <a:solidFill>
          <a:srgbClr val="FFFFFF"/>
        </a:solidFill>
        <a:ln w="2254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Monotype Corsiva" pitchFamily="66" charset="0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56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Обеспечение деятельности МКУ  «ЦК и БО» 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полугодие 2016</c:v>
                </c:pt>
                <c:pt idx="1">
                  <c:v>1 полугодие 2017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7872.02</c:v>
                </c:pt>
                <c:pt idx="1">
                  <c:v>8050.84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Программа «Культура Октябрьского района» на 2016-2020 годы»-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полугодие 2016</c:v>
                </c:pt>
                <c:pt idx="1">
                  <c:v>1 полугодие 2017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48.44</c:v>
                </c:pt>
                <c:pt idx="1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Программа «Развитие физической культуры и спорта на территории Октябрьского района на 2016–2020 годы»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полугодие 2016</c:v>
                </c:pt>
                <c:pt idx="1">
                  <c:v>1 полугодие 2017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524.76</c:v>
                </c:pt>
                <c:pt idx="1">
                  <c:v>491.03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Мероприятия по развитию физической культуры и спорта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полугодие 2016</c:v>
                </c:pt>
                <c:pt idx="1">
                  <c:v>1 полугодие 2017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Программа "Наказы избирателей"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полугодие 2016</c:v>
                </c:pt>
                <c:pt idx="1">
                  <c:v>1 полугодие 2017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102.8</c:v>
                </c:pt>
                <c:pt idx="1">
                  <c:v>200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Программа "Содействие занятости населения"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полугодие 2016</c:v>
                </c:pt>
                <c:pt idx="1">
                  <c:v>1 полугодие 2017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112.74</c:v>
                </c:pt>
              </c:numCache>
            </c:numRef>
          </c:val>
        </c:ser>
        <c:shape val="cylinder"/>
        <c:axId val="93352320"/>
        <c:axId val="93405952"/>
        <c:axId val="0"/>
      </c:bar3DChart>
      <c:catAx>
        <c:axId val="933523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Monotype Corsiva" pitchFamily="66" charset="0"/>
              </a:defRPr>
            </a:pPr>
            <a:endParaRPr lang="ru-RU"/>
          </a:p>
        </c:txPr>
        <c:crossAx val="93405952"/>
        <c:crosses val="autoZero"/>
        <c:auto val="1"/>
        <c:lblAlgn val="ctr"/>
        <c:lblOffset val="100"/>
      </c:catAx>
      <c:valAx>
        <c:axId val="93405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Monotype Corsiva" pitchFamily="66" charset="0"/>
              </a:defRPr>
            </a:pPr>
            <a:endParaRPr lang="ru-RU"/>
          </a:p>
        </c:txPr>
        <c:crossAx val="9335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11793776554828"/>
          <c:y val="4.4112462869186991E-2"/>
          <c:w val="0.32746145013123362"/>
          <c:h val="0.67762303149606296"/>
        </c:manualLayout>
      </c:layout>
      <c:txPr>
        <a:bodyPr/>
        <a:lstStyle/>
        <a:p>
          <a:pPr>
            <a:defRPr sz="900">
              <a:latin typeface="Monotype Corsiva" pitchFamily="66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FBC208-BD6B-4A0E-83BB-8EF1D3892209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AD925D-7136-47F5-979E-9F0E131782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627331-FECC-4298-A0DE-03E4663105D8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3AAF26-D3DF-4BEE-AB59-50740BCA5F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D6D084-85CE-46AA-9C4A-41049670E215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AE3546-672B-4493-B35B-38BA39C0C2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FF8273-774D-41B1-8368-3A3172059571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AC0B7F-EF1F-4558-8FAA-D9F1BF175F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AB978-3B19-4B7F-82DB-5256CE63FF66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62564A-D824-4140-BCBB-E6D2209835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31A7AA-1EF3-4EB6-A41E-4CF936CEA0BB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36D950-7D81-4D2A-B851-2EF1829581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CBE6E8-6850-4C2B-998C-2F87C04C3C8D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8A0C54-E79E-496F-9AC6-D2FDEE696D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57303C-9EEA-45B6-8BD8-F43DD09411C6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71F942-94E3-4846-8C39-60F9F4252E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E3F685-4F2D-415E-82E9-0FDEC056F3B1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464CEA-F0AC-4FB7-8923-651EB98454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529C4D-D411-4895-A8E1-17652CCF5961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2A8B21-8E27-42DD-BE23-806DC8D875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64CA59-F916-4340-AD9F-2D107D9358DF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B378-EA7A-4819-B94E-2AFA112BC3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582621C-A18B-4A35-B863-822187913AB0}" type="datetimeFigureOut">
              <a:rPr lang="ru-RU" smtClean="0"/>
              <a:pPr>
                <a:defRPr/>
              </a:pPr>
              <a:t>04.08.2017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16A2E7F-24CB-42F5-BFE7-2E7BE1109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925" y="500042"/>
            <a:ext cx="7851648" cy="4000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Итоги  социально-экономического развития</a:t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сельского поселения  за 1полугодие 2017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643578"/>
            <a:ext cx="7854950" cy="1214422"/>
          </a:xfrm>
        </p:spPr>
        <p:txBody>
          <a:bodyPr/>
          <a:lstStyle/>
          <a:p>
            <a:pPr marR="0"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сельское поселение Малый Атлым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322263" y="1193800"/>
          <a:ext cx="8694737" cy="397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1042988" y="333375"/>
            <a:ext cx="741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Структура доходной части бюджета сельского поселения Малый Атлым за 1 полугодие 2017 года</a:t>
            </a:r>
          </a:p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206" name="Group 198"/>
          <p:cNvGraphicFramePr>
            <a:graphicFrameLocks noGrp="1"/>
          </p:cNvGraphicFramePr>
          <p:nvPr/>
        </p:nvGraphicFramePr>
        <p:xfrm>
          <a:off x="428597" y="642918"/>
          <a:ext cx="8286808" cy="5460015"/>
        </p:xfrm>
        <a:graphic>
          <a:graphicData uri="http://schemas.openxmlformats.org/drawingml/2006/table">
            <a:tbl>
              <a:tblPr/>
              <a:tblGrid>
                <a:gridCol w="4857783"/>
                <a:gridCol w="357190"/>
                <a:gridCol w="357190"/>
                <a:gridCol w="857256"/>
                <a:gridCol w="926441"/>
                <a:gridCol w="930948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Наименование по разделам и подразделам классификации</a:t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</a:b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 расходов бюджета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Рз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ПР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Утвержденный план на 2017 год</a:t>
                      </a:r>
                    </a:p>
                  </a:txBody>
                  <a:tcPr marL="3949" marR="3949" marT="39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Уточненный план на 2017 год</a:t>
                      </a:r>
                    </a:p>
                  </a:txBody>
                  <a:tcPr marL="3949" marR="3949" marT="39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Исполнение на 01.07.2017</a:t>
                      </a:r>
                    </a:p>
                  </a:txBody>
                  <a:tcPr marL="3949" marR="3949" marT="39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3949" marR="3949" marT="39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13796,6</a:t>
                      </a:r>
                    </a:p>
                  </a:txBody>
                  <a:tcPr marL="3949" marR="3949" marT="39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14400,2</a:t>
                      </a:r>
                    </a:p>
                  </a:txBody>
                  <a:tcPr marL="3949" marR="3949" marT="39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8717,2</a:t>
                      </a:r>
                    </a:p>
                  </a:txBody>
                  <a:tcPr marL="3949" marR="3949" marT="39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Функционирование высшего должностного лица субъекта РФ и муниципального образования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3598,7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3698,7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2297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Функционирование  местных администраций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8668,1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8668,1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5050,1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Резервные фонды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общегосударственные вопросы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1423,8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1927,4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1370,1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396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221,2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119,5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396,0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221,2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119,5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1055,6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1055,6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Органы юстиции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Защита населения и территории от чрезвычайных ситуаций природного и техногенного характера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09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1008,6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1008,6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81,0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11433,2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11987,2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3329,2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Общеэкономические вопросы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803,0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474,1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Транспорт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2297,0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2297,0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1235,3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Дорожное хозяйство (дорожные фонды)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09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8711,2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8711,2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1472,8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Связь и информатика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116,0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176,0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147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309,0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4739,7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5150,0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1229,9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Жилищное хозяйство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2340,0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2340,0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Коммунальное хозяйство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344,7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344,7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Благоустройство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2055,0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2465,3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1229,9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 и кинематография 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15500,9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16018,2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8426,7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15500,9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16008,2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8416,7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вопросы  в области культуры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59AAF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Пенсионное обеспечение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1578,0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1578,0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491,0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Физическая культура 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1578,0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1578,0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491,0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3949" marR="3949" marT="3949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3949" marR="3949" marT="3949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48560,00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50470,4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AAF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22437,6</a:t>
                      </a:r>
                    </a:p>
                  </a:txBody>
                  <a:tcPr marL="3949" marR="3949" marT="39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202" name="Rectangle 224"/>
          <p:cNvSpPr>
            <a:spLocks noChangeArrowheads="1"/>
          </p:cNvSpPr>
          <p:nvPr/>
        </p:nvSpPr>
        <p:spPr bwMode="auto">
          <a:xfrm>
            <a:off x="430213" y="142852"/>
            <a:ext cx="871378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dirty="0" smtClean="0">
                <a:latin typeface="Monotype Corsiva" pitchFamily="66" charset="0"/>
              </a:rPr>
              <a:t>Расходы бюджета сельского поселения Малый Атлым за 1 полугодие 2017 года</a:t>
            </a:r>
            <a:endParaRPr lang="ru-RU" sz="2000" dirty="0">
              <a:latin typeface="Monotype Corsiva" pitchFamily="66" charset="0"/>
            </a:endParaRPr>
          </a:p>
          <a:p>
            <a:pPr algn="ctr"/>
            <a:r>
              <a:rPr lang="ru-RU" dirty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076" y="428604"/>
            <a:ext cx="7972451" cy="11430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b="0" dirty="0" smtClean="0">
                <a:solidFill>
                  <a:schemeClr val="tx1"/>
                </a:solidFill>
                <a:latin typeface="Monotype Corsiva" pitchFamily="66" charset="0"/>
              </a:rPr>
              <a:t>Структура расходной части бюджета сельского поселения </a:t>
            </a:r>
            <a:r>
              <a:rPr lang="ru-RU" sz="2200" b="0" dirty="0" smtClean="0">
                <a:solidFill>
                  <a:schemeClr val="tx1"/>
                </a:solidFill>
                <a:latin typeface="Monotype Corsiva" pitchFamily="66" charset="0"/>
              </a:rPr>
              <a:t>Малый Атлым</a:t>
            </a:r>
            <a:r>
              <a:rPr lang="ru-RU" sz="2500" b="0" dirty="0" smtClean="0">
                <a:solidFill>
                  <a:schemeClr val="tx1"/>
                </a:solidFill>
                <a:latin typeface="Monotype Corsiva" pitchFamily="66" charset="0"/>
              </a:rPr>
              <a:t>  на 01.07.2017</a:t>
            </a:r>
            <a:br>
              <a:rPr lang="ru-RU" sz="2500" b="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2500" b="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20482" name="Диаграмма 6"/>
          <p:cNvGraphicFramePr>
            <a:graphicFrameLocks/>
          </p:cNvGraphicFramePr>
          <p:nvPr/>
        </p:nvGraphicFramePr>
        <p:xfrm>
          <a:off x="500034" y="1357298"/>
          <a:ext cx="8140700" cy="4572032"/>
        </p:xfrm>
        <a:graphic>
          <a:graphicData uri="http://schemas.openxmlformats.org/presentationml/2006/ole">
            <p:oleObj spid="_x0000_s20482" name="Worksheet" r:id="rId3" imgW="5476959" imgH="401951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900113" y="2928934"/>
          <a:ext cx="7559675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553" name="Group 49"/>
          <p:cNvGraphicFramePr>
            <a:graphicFrameLocks noGrp="1"/>
          </p:cNvGraphicFramePr>
          <p:nvPr/>
        </p:nvGraphicFramePr>
        <p:xfrm>
          <a:off x="1714480" y="1500174"/>
          <a:ext cx="6408737" cy="1322706"/>
        </p:xfrm>
        <a:graphic>
          <a:graphicData uri="http://schemas.openxmlformats.org/drawingml/2006/table">
            <a:tbl>
              <a:tblPr/>
              <a:tblGrid>
                <a:gridCol w="987425"/>
                <a:gridCol w="1201737"/>
                <a:gridCol w="1350963"/>
                <a:gridCol w="1308100"/>
                <a:gridCol w="1560512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1 квартал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 01.04.2017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1 полугодие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 01.07.2017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9 месяцев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 01.10.2017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 01.01.2018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12077,2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24046,7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11240,4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22437,6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21551" name="Rectangle 48"/>
          <p:cNvSpPr>
            <a:spLocks noChangeArrowheads="1"/>
          </p:cNvSpPr>
          <p:nvPr/>
        </p:nvSpPr>
        <p:spPr bwMode="auto">
          <a:xfrm>
            <a:off x="1571604" y="642918"/>
            <a:ext cx="64087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dirty="0" smtClean="0">
                <a:latin typeface="Monotype Corsiva" pitchFamily="66" charset="0"/>
              </a:rPr>
              <a:t>Исполнение бюджета сельского поселения Малый Атлым за 1 полугодие 2017 года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28604"/>
            <a:ext cx="4143404" cy="5715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0" dirty="0" smtClean="0">
                <a:solidFill>
                  <a:schemeClr val="tx1"/>
                </a:solidFill>
                <a:latin typeface="Monotype Corsiva" pitchFamily="66" charset="0"/>
              </a:rPr>
              <a:t>Жилищно-коммунальное </a:t>
            </a:r>
            <a:br>
              <a:rPr lang="ru-RU" sz="1800" b="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Monotype Corsiva" pitchFamily="66" charset="0"/>
              </a:rPr>
              <a:t>хозяйство по состоянию на 1  июля 2017 года</a:t>
            </a:r>
            <a:endParaRPr lang="ru-RU" sz="1800" b="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00364" y="928670"/>
            <a:ext cx="2786081" cy="85725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Жилищное хозяйство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0,0 </a:t>
            </a: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29322" y="928671"/>
            <a:ext cx="2571768" cy="85725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Коммунальное хозяйство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0,0 тыс.рублей</a:t>
            </a:r>
            <a:endParaRPr lang="ru-RU" dirty="0">
              <a:solidFill>
                <a:srgbClr val="FFFFFF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928671"/>
            <a:ext cx="2320940" cy="85725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Благоустройство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1229,9 </a:t>
            </a: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1857365"/>
            <a:ext cx="1785948" cy="5000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Уличное освещение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841,98 </a:t>
            </a: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224" y="4572008"/>
            <a:ext cx="1785950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Прочие мероприятия по благоустройству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20,49 </a:t>
            </a: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тыс.рубле</a:t>
            </a:r>
            <a:r>
              <a:rPr lang="ru-RU" sz="1200" dirty="0">
                <a:solidFill>
                  <a:srgbClr val="000000"/>
                </a:solidFill>
                <a:cs typeface="Arial" charset="0"/>
              </a:rPr>
              <a:t>й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8285957" y="3071019"/>
            <a:ext cx="171608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452519" y="3499644"/>
            <a:ext cx="31686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0" idx="3"/>
          </p:cNvCxnSpPr>
          <p:nvPr/>
        </p:nvCxnSpPr>
        <p:spPr>
          <a:xfrm>
            <a:off x="8715375" y="3751263"/>
            <a:ext cx="214313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7"/>
          <p:cNvSpPr/>
          <p:nvPr/>
        </p:nvSpPr>
        <p:spPr>
          <a:xfrm>
            <a:off x="857224" y="2428868"/>
            <a:ext cx="1785950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Обслуживание уличного освещения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241,43 </a:t>
            </a: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14" name="Скругленный прямоугольник 10"/>
          <p:cNvSpPr/>
          <p:nvPr/>
        </p:nvSpPr>
        <p:spPr>
          <a:xfrm>
            <a:off x="6072198" y="1857364"/>
            <a:ext cx="2214578" cy="8429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Заключен муниципальный контракт на выполнение работ по  замене котла «Китурами»  из поселка Большие Леуши в поселок Комсомольский</a:t>
            </a:r>
            <a:endParaRPr lang="ru-RU" sz="11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21" name="Скругленный прямоугольник 3"/>
          <p:cNvSpPr/>
          <p:nvPr/>
        </p:nvSpPr>
        <p:spPr>
          <a:xfrm>
            <a:off x="3214678" y="1857364"/>
            <a:ext cx="2330542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Проведен  электронный аукцион на выполнение работ по капитальному ремонту жилой квартиры в поселке Комсомольский. Срок исполнения октябрь 2017 года 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22" name="Скругленный прямоугольник 3"/>
          <p:cNvSpPr/>
          <p:nvPr/>
        </p:nvSpPr>
        <p:spPr>
          <a:xfrm>
            <a:off x="3214678" y="3071810"/>
            <a:ext cx="2330542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Заключены договора на проведение капитального ремонта печей отопления на территории сельского поселения Малый Атлым. Срок исполнения 3 квартал 2017 года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57224" y="3071810"/>
            <a:ext cx="1785950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Благоустройство вертолетной площадки в Комсомольский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66,0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57224" y="3857628"/>
            <a:ext cx="1785950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Установка игровых комплексов в Малом Атлыме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60,0 тыс.рублей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733406"/>
            <a:ext cx="8115328" cy="5715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0" dirty="0" smtClean="0">
                <a:solidFill>
                  <a:schemeClr val="tx1"/>
                </a:solidFill>
                <a:latin typeface="Monotype Corsiva" pitchFamily="66" charset="0"/>
              </a:rPr>
              <a:t>Национальная экономика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14546" y="3357562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Общеэкономические вопросы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474,1 </a:t>
            </a: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14546" y="4357694"/>
            <a:ext cx="2071702" cy="11287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Программа «Содействие занятости населения на 2016-2020 годы</a:t>
            </a:r>
          </a:p>
          <a:p>
            <a:pPr algn="ctr"/>
            <a:r>
              <a:rPr lang="ru-RU" sz="1200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474,1 </a:t>
            </a:r>
            <a:r>
              <a:rPr lang="ru-RU" sz="1200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857232"/>
            <a:ext cx="192882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Дорожное хозяйство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1472,8 </a:t>
            </a: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857364"/>
            <a:ext cx="1928826" cy="14398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Содержание внутрипоселковых и межпоселковых дорог в границах  сельского поселения Малый Атлым 1472,8 тыс.рублей</a:t>
            </a:r>
            <a:endParaRPr lang="ru-RU" sz="1200" dirty="0">
              <a:solidFill>
                <a:srgbClr val="FFFFFF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1285860"/>
            <a:ext cx="228601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Другие вопросы в области национальной экономики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0 </a:t>
            </a: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3786190"/>
            <a:ext cx="2428875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Связь и информатика</a:t>
            </a:r>
            <a:endParaRPr lang="ru-RU" dirty="0">
              <a:solidFill>
                <a:srgbClr val="FFFFFF"/>
              </a:solidFill>
              <a:latin typeface="Monotype Corsiva" pitchFamily="66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147,0 </a:t>
            </a: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826" y="857232"/>
            <a:ext cx="200026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Транспорт</a:t>
            </a:r>
            <a:endParaRPr lang="ru-RU" dirty="0">
              <a:solidFill>
                <a:srgbClr val="FFFFFF"/>
              </a:solidFill>
              <a:latin typeface="Monotype Corsiva" pitchFamily="66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1235,3 </a:t>
            </a: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72264" y="1928802"/>
            <a:ext cx="1857388" cy="11287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>
                <a:latin typeface="Monotype Corsiva" pitchFamily="66" charset="0"/>
              </a:rPr>
              <a:t>Осуществление </a:t>
            </a:r>
            <a:r>
              <a:rPr lang="ru-RU" sz="1100" dirty="0" smtClean="0">
                <a:latin typeface="Monotype Corsiva" pitchFamily="66" charset="0"/>
              </a:rPr>
              <a:t>пассажирских перевозок автомобильным транспортом по маршрутной сети сельского поселения Малый Атлым </a:t>
            </a:r>
            <a:r>
              <a:rPr lang="ru-RU" sz="1100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1235,3 </a:t>
            </a:r>
            <a:r>
              <a:rPr lang="ru-RU" sz="1100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тыс.рублей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Текст 2"/>
          <p:cNvSpPr>
            <a:spLocks noGrp="1"/>
          </p:cNvSpPr>
          <p:nvPr>
            <p:ph type="body" idx="1"/>
          </p:nvPr>
        </p:nvSpPr>
        <p:spPr>
          <a:xfrm>
            <a:off x="928662" y="1214422"/>
            <a:ext cx="7286661" cy="1214446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Обеспечение деятельности муниципального казенного учреждения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«ЦК и БО»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-8050,84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тыс.рублей</a:t>
            </a:r>
          </a:p>
          <a:p>
            <a:pPr algn="just" eaLnBrk="1" hangingPunct="1"/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Программа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«Культура Октябрьского района» на 2016-2020 годы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»-24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тыс.рублей</a:t>
            </a:r>
          </a:p>
          <a:p>
            <a:pPr algn="just" eaLnBrk="1" hangingPunct="1"/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 Программа «Развитие физической культуры и спорта на территории Октябрьского района на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2016–2020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годы» -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 491,03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тыс.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рублей</a:t>
            </a:r>
          </a:p>
          <a:p>
            <a:pPr algn="just" eaLnBrk="1" hangingPunct="1"/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Мероприятия по развитию физической культуры и спорта – 0 тыс.рублей</a:t>
            </a:r>
          </a:p>
          <a:p>
            <a:pPr algn="just" eaLnBrk="1" hangingPunct="1"/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Программа «Наказы избирателей» - 200 тыс.рублей</a:t>
            </a:r>
          </a:p>
          <a:p>
            <a:pPr algn="just" eaLnBrk="1" hangingPunct="1"/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Программа «Содействие занятости населения – 27,76 тыс.рублей»</a:t>
            </a:r>
            <a:endParaRPr lang="ru-RU" sz="14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3252" name="Rectangle 8"/>
          <p:cNvSpPr>
            <a:spLocks noChangeArrowheads="1"/>
          </p:cNvSpPr>
          <p:nvPr/>
        </p:nvSpPr>
        <p:spPr bwMode="auto">
          <a:xfrm>
            <a:off x="755650" y="357188"/>
            <a:ext cx="78883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dirty="0">
                <a:latin typeface="Monotype Corsiva" pitchFamily="66" charset="0"/>
              </a:rPr>
              <a:t>Расходы бюджета</a:t>
            </a:r>
          </a:p>
          <a:p>
            <a:pPr algn="ctr"/>
            <a:r>
              <a:rPr lang="ru-RU" sz="1600" dirty="0">
                <a:latin typeface="Monotype Corsiva" pitchFamily="66" charset="0"/>
              </a:rPr>
              <a:t>в сфере культуры, кинематографии</a:t>
            </a:r>
          </a:p>
          <a:p>
            <a:pPr algn="ctr"/>
            <a:r>
              <a:rPr lang="ru-RU" sz="1600" dirty="0">
                <a:latin typeface="Monotype Corsiva" pitchFamily="66" charset="0"/>
              </a:rPr>
              <a:t>и спорта </a:t>
            </a:r>
            <a:r>
              <a:rPr lang="ru-RU" sz="1600" dirty="0" smtClean="0">
                <a:latin typeface="Monotype Corsiva" pitchFamily="66" charset="0"/>
              </a:rPr>
              <a:t> за 1 полугодие 2017 года</a:t>
            </a:r>
            <a:endParaRPr lang="ru-RU" sz="1600" dirty="0">
              <a:latin typeface="Monotype Corsiva" pitchFamily="66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928662" y="2285992"/>
          <a:ext cx="750099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2400" b="1" i="1" dirty="0" smtClean="0">
                <a:latin typeface="Monotype Corsiva" pitchFamily="66" charset="0"/>
              </a:rPr>
              <a:t>Демографическая ситуация по состоянию на 1 июля 2017 года</a:t>
            </a:r>
          </a:p>
          <a:p>
            <a:pPr lvl="0" algn="ctr">
              <a:buNone/>
            </a:pPr>
            <a:endParaRPr lang="ru-RU" sz="2400" i="1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0" y="1397000"/>
          <a:ext cx="814393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787"/>
                <a:gridCol w="1628787"/>
                <a:gridCol w="1457336"/>
                <a:gridCol w="1800238"/>
                <a:gridCol w="16287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Большие Леуши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Малый Атлым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Заречный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Комсомольский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Большой Атлым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Monotype Corsiva" pitchFamily="66" charset="0"/>
                        </a:rPr>
                        <a:t>499</a:t>
                      </a:r>
                      <a:endParaRPr lang="ru-RU" sz="20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Monotype Corsiva" pitchFamily="66" charset="0"/>
                        </a:rPr>
                        <a:t>491</a:t>
                      </a:r>
                      <a:endParaRPr lang="ru-RU" sz="20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Monotype Corsiva" pitchFamily="66" charset="0"/>
                        </a:rPr>
                        <a:t>230</a:t>
                      </a:r>
                      <a:endParaRPr lang="ru-RU" sz="20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Monotype Corsiva" pitchFamily="66" charset="0"/>
                        </a:rPr>
                        <a:t>468</a:t>
                      </a:r>
                      <a:endParaRPr lang="ru-RU" sz="20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Monotype Corsiva" pitchFamily="66" charset="0"/>
                        </a:rPr>
                        <a:t>359</a:t>
                      </a:r>
                      <a:endParaRPr lang="ru-RU" sz="20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857496"/>
          <a:ext cx="37147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244"/>
                <a:gridCol w="977961"/>
                <a:gridCol w="1071571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Родилось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Умерло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Малый Атлым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2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5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Заречный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1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4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Большой Атлым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0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1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Большие Леуши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3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6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Комсомольский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3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2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14810" y="2857496"/>
          <a:ext cx="4429157" cy="229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934"/>
                <a:gridCol w="1291837"/>
                <a:gridCol w="1476386"/>
              </a:tblGrid>
              <a:tr h="3234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Прибыло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Убыло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9190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Малый Атлым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3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5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234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Заречный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2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2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9190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Большой Атлым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5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0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9190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Большие Леуши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0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0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9190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Комсомольский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0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2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lvl="1" indent="-265176" algn="ctr">
              <a:buSzPct val="80000"/>
              <a:buNone/>
            </a:pPr>
            <a:r>
              <a:rPr lang="ru-RU" sz="2800" b="1" i="1" dirty="0" smtClean="0">
                <a:latin typeface="Monotype Corsiva" pitchFamily="66" charset="0"/>
              </a:rPr>
              <a:t>Транспортная сеть</a:t>
            </a:r>
            <a:endParaRPr lang="ru-RU" sz="2800" dirty="0" smtClean="0">
              <a:latin typeface="Monotype Corsiva" pitchFamily="66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643050"/>
          <a:ext cx="7715304" cy="2623193"/>
        </p:xfrm>
        <a:graphic>
          <a:graphicData uri="http://schemas.openxmlformats.org/drawingml/2006/table">
            <a:tbl>
              <a:tblPr/>
              <a:tblGrid>
                <a:gridCol w="1964320"/>
                <a:gridCol w="1437746"/>
                <a:gridCol w="1437746"/>
                <a:gridCol w="1437746"/>
                <a:gridCol w="1437746"/>
              </a:tblGrid>
              <a:tr h="3814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 dirty="0">
                          <a:latin typeface="Monotype Corsiva" pitchFamily="66" charset="0"/>
                          <a:ea typeface="Times New Roman"/>
                        </a:rPr>
                        <a:t>Маршруты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 dirty="0">
                          <a:latin typeface="Monotype Corsiva" pitchFamily="66" charset="0"/>
                          <a:ea typeface="Times New Roman"/>
                        </a:rPr>
                        <a:t>1 полугодие 2016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>
                          <a:latin typeface="Monotype Corsiva" pitchFamily="66" charset="0"/>
                          <a:ea typeface="Times New Roman"/>
                        </a:rPr>
                        <a:t>1 полугодие 2017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 dirty="0">
                          <a:latin typeface="Monotype Corsiva" pitchFamily="66" charset="0"/>
                          <a:ea typeface="Times New Roman"/>
                        </a:rPr>
                        <a:t>рейсы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 dirty="0">
                          <a:latin typeface="Monotype Corsiva" pitchFamily="66" charset="0"/>
                          <a:ea typeface="Times New Roman"/>
                        </a:rPr>
                        <a:t>пассажиры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>
                          <a:latin typeface="Monotype Corsiva" pitchFamily="66" charset="0"/>
                          <a:ea typeface="Times New Roman"/>
                        </a:rPr>
                        <a:t>рейсы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>
                          <a:latin typeface="Monotype Corsiva" pitchFamily="66" charset="0"/>
                          <a:ea typeface="Times New Roman"/>
                        </a:rPr>
                        <a:t>пассажиры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>
                          <a:latin typeface="Monotype Corsiva" pitchFamily="66" charset="0"/>
                          <a:ea typeface="Times New Roman"/>
                        </a:rPr>
                        <a:t>Комсомольский – Заречный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>
                          <a:latin typeface="Monotype Corsiva" pitchFamily="66" charset="0"/>
                          <a:ea typeface="Times New Roman"/>
                        </a:rPr>
                        <a:t>700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 dirty="0">
                          <a:latin typeface="Monotype Corsiva" pitchFamily="66" charset="0"/>
                          <a:ea typeface="Times New Roman"/>
                        </a:rPr>
                        <a:t>2748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 dirty="0">
                          <a:latin typeface="Monotype Corsiva" pitchFamily="66" charset="0"/>
                          <a:ea typeface="Times New Roman"/>
                        </a:rPr>
                        <a:t>882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>
                          <a:latin typeface="Monotype Corsiva" pitchFamily="66" charset="0"/>
                          <a:ea typeface="Times New Roman"/>
                        </a:rPr>
                        <a:t>2227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>
                          <a:latin typeface="Monotype Corsiva" pitchFamily="66" charset="0"/>
                          <a:ea typeface="Times New Roman"/>
                        </a:rPr>
                        <a:t>Комсомольский – Малый Атлым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>
                          <a:latin typeface="Monotype Corsiva" pitchFamily="66" charset="0"/>
                          <a:ea typeface="Times New Roman"/>
                        </a:rPr>
                        <a:t>740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>
                          <a:latin typeface="Monotype Corsiva" pitchFamily="66" charset="0"/>
                          <a:ea typeface="Times New Roman"/>
                        </a:rPr>
                        <a:t>2240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 dirty="0">
                          <a:latin typeface="Monotype Corsiva" pitchFamily="66" charset="0"/>
                          <a:ea typeface="Times New Roman"/>
                        </a:rPr>
                        <a:t>906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ru-RU" sz="2400" dirty="0">
                          <a:latin typeface="Monotype Corsiva" pitchFamily="66" charset="0"/>
                          <a:ea typeface="Times New Roman"/>
                        </a:rPr>
                        <a:t>2326</a:t>
                      </a:r>
                    </a:p>
                  </a:txBody>
                  <a:tcPr marL="66569" marR="66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sz="6400" b="1" dirty="0" smtClean="0">
                <a:latin typeface="Monotype Corsiva" pitchFamily="66" charset="0"/>
              </a:rPr>
              <a:t>Развитие малого и среднего  предпринимательства </a:t>
            </a:r>
          </a:p>
          <a:p>
            <a:pPr lvl="0" algn="ctr">
              <a:buNone/>
            </a:pPr>
            <a:r>
              <a:rPr lang="ru-RU" sz="6400" b="1" dirty="0" smtClean="0">
                <a:latin typeface="Monotype Corsiva" pitchFamily="66" charset="0"/>
              </a:rPr>
              <a:t>Развитие торговли</a:t>
            </a:r>
          </a:p>
          <a:p>
            <a:pPr lvl="0" algn="just">
              <a:buNone/>
            </a:pPr>
            <a:r>
              <a:rPr lang="ru-RU" sz="6400" dirty="0" smtClean="0">
                <a:latin typeface="Monotype Corsiva" pitchFamily="66" charset="0"/>
              </a:rPr>
              <a:t> Малое предпринимательство, которое осуществляет свою деятельность  на территории поселения представлено следующими  предпринимателями: ООО «Бигань», ИП  Иваненко Н.В., ООО «Меркурий», ИП Афанасьев П.А., ООО «Шанс», ООО «Фортуна», ООО «Светлана», ИП Кузнецова Т.Л., ИП Зимин М.В., ИП Тиора Т.А., ИП Ардышева Л.С</a:t>
            </a:r>
            <a:r>
              <a:rPr lang="ru-RU" sz="6400" dirty="0" smtClean="0">
                <a:latin typeface="Monotype Corsiva" pitchFamily="66" charset="0"/>
              </a:rPr>
              <a:t>., ИП Устюжанина С.П.</a:t>
            </a:r>
            <a:endParaRPr lang="ru-RU" sz="6400" b="1" dirty="0" smtClean="0">
              <a:latin typeface="Monotype Corsiva" pitchFamily="66" charset="0"/>
            </a:endParaRPr>
          </a:p>
          <a:p>
            <a:pPr lvl="0" algn="ctr">
              <a:buNone/>
            </a:pPr>
            <a:r>
              <a:rPr lang="ru-RU" sz="6400" b="1" dirty="0" smtClean="0">
                <a:latin typeface="Monotype Corsiva" pitchFamily="66" charset="0"/>
              </a:rPr>
              <a:t>Развитие сельскохозяйственного производства</a:t>
            </a:r>
            <a:endParaRPr lang="ru-RU" sz="6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ru-RU" sz="6400" dirty="0" smtClean="0">
                <a:latin typeface="Monotype Corsiva" pitchFamily="66" charset="0"/>
              </a:rPr>
              <a:t>Основными предприятиями, специализирующимися на рыбодобыче и рыбообработке</a:t>
            </a:r>
            <a:r>
              <a:rPr lang="ru-RU" sz="6400" b="1" dirty="0" smtClean="0">
                <a:latin typeface="Monotype Corsiva" pitchFamily="66" charset="0"/>
              </a:rPr>
              <a:t> </a:t>
            </a:r>
            <a:r>
              <a:rPr lang="ru-RU" sz="6400" dirty="0" smtClean="0">
                <a:latin typeface="Monotype Corsiva" pitchFamily="66" charset="0"/>
              </a:rPr>
              <a:t>на территории сельского поселения Малый Атлым</a:t>
            </a:r>
            <a:r>
              <a:rPr lang="ru-RU" sz="6400" b="1" dirty="0" smtClean="0">
                <a:latin typeface="Monotype Corsiva" pitchFamily="66" charset="0"/>
              </a:rPr>
              <a:t> </a:t>
            </a:r>
            <a:r>
              <a:rPr lang="ru-RU" sz="6400" dirty="0" smtClean="0">
                <a:latin typeface="Monotype Corsiva" pitchFamily="66" charset="0"/>
              </a:rPr>
              <a:t>являются: ПК «Рыболовецкий колхоз имени Кирова», КФХ «Бойцова Л.Н.», ИП Дейнеко Александр Владимирович, ИП </a:t>
            </a:r>
            <a:r>
              <a:rPr lang="ru-RU" sz="6400" dirty="0" err="1" smtClean="0">
                <a:latin typeface="Monotype Corsiva" pitchFamily="66" charset="0"/>
              </a:rPr>
              <a:t>Хазиев</a:t>
            </a:r>
            <a:r>
              <a:rPr lang="ru-RU" sz="6400" dirty="0" smtClean="0">
                <a:latin typeface="Monotype Corsiva" pitchFamily="66" charset="0"/>
              </a:rPr>
              <a:t> Рустам </a:t>
            </a:r>
            <a:r>
              <a:rPr lang="ru-RU" sz="6400" dirty="0" err="1" smtClean="0">
                <a:latin typeface="Monotype Corsiva" pitchFamily="66" charset="0"/>
              </a:rPr>
              <a:t>Халитович</a:t>
            </a:r>
            <a:r>
              <a:rPr lang="ru-RU" sz="6400" dirty="0" smtClean="0"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r>
              <a:rPr lang="ru-RU" sz="6400" dirty="0" smtClean="0">
                <a:latin typeface="Monotype Corsiva" pitchFamily="66" charset="0"/>
              </a:rPr>
              <a:t>Производством хлеба и хлебобулочных изделий</a:t>
            </a:r>
            <a:r>
              <a:rPr lang="ru-RU" sz="6400" i="1" dirty="0" smtClean="0">
                <a:latin typeface="Monotype Corsiva" pitchFamily="66" charset="0"/>
              </a:rPr>
              <a:t> </a:t>
            </a:r>
            <a:r>
              <a:rPr lang="ru-RU" sz="6400" dirty="0" smtClean="0">
                <a:latin typeface="Monotype Corsiva" pitchFamily="66" charset="0"/>
              </a:rPr>
              <a:t>на территории сельского поселения Малый Атлым занимаются ООО «Меркурий» в лице Дейнеко Л.Л., а также индивидуальные предприниматели: ИП Антонова Е.А., ИП Устюжанина С.П., ИП Гришкина Р.Л., ИП Заикин С.В..</a:t>
            </a:r>
          </a:p>
          <a:p>
            <a:pPr lvl="0" algn="ctr">
              <a:buNone/>
            </a:pPr>
            <a:r>
              <a:rPr lang="ru-RU" sz="6400" b="1" dirty="0" smtClean="0">
                <a:latin typeface="Monotype Corsiva" pitchFamily="66" charset="0"/>
              </a:rPr>
              <a:t>развитие бытового обслуживания населения</a:t>
            </a:r>
            <a:endParaRPr lang="ru-RU" sz="6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ru-RU" sz="6400" dirty="0" smtClean="0">
                <a:latin typeface="Monotype Corsiva" pitchFamily="66" charset="0"/>
              </a:rPr>
              <a:t>Индивидуальные предприниматели осваивают новые, приоритетные для муниципального образования, направления предпринимательской деятельности, в том числе: лесозаготовка – 5 (поселок Большие Леуши: ИП Урубкова, ИП Пушкарев, ИП Волегов, поселок Комсомольский: ИП Мухетдинов, село Малый Атлым ИП Довжинский), рыболовство - 1 (село Малый Атлым ИП Дейнеко А.В.), строительство и ремонты -4 (село Малый Атлым ИП Яркова С.А., ИП Шмелев, ИП Савинов В.М., ООО «Север-Строй»),  парикмахерская -1 (поселок Большие Леуши – ИП Костюченко), швейное дело -1 (поселок Большие Леуши – ИП Копченова), заготовка дикоросов -1 (поселок Заречный – ИП Самоловов).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857240"/>
          <a:ext cx="8001059" cy="4998387"/>
        </p:xfrm>
        <a:graphic>
          <a:graphicData uri="http://schemas.openxmlformats.org/drawingml/2006/table">
            <a:tbl>
              <a:tblPr/>
              <a:tblGrid>
                <a:gridCol w="2273317"/>
                <a:gridCol w="1083742"/>
                <a:gridCol w="762006"/>
                <a:gridCol w="1257308"/>
                <a:gridCol w="931343"/>
                <a:gridCol w="863604"/>
                <a:gridCol w="829739"/>
              </a:tblGrid>
              <a:tr h="0">
                <a:tc gridSpan="7">
                  <a:txBody>
                    <a:bodyPr/>
                    <a:lstStyle/>
                    <a:p>
                      <a:pPr algn="ct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Monotype Corsiva"/>
                      </a:endParaRPr>
                    </a:p>
                  </a:txBody>
                  <a:tcPr marL="3655" marR="3655" marT="3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Ф.И.О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М-Атлым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Заречный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Комсомольский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Б-Леуши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Б-Атлым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Всего: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Количество  домов всего:</a:t>
                      </a:r>
                    </a:p>
                  </a:txBody>
                  <a:tcPr marL="3655" marR="3655" marT="3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96</a:t>
                      </a:r>
                    </a:p>
                  </a:txBody>
                  <a:tcPr marL="3655" marR="3655" marT="3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59</a:t>
                      </a:r>
                    </a:p>
                  </a:txBody>
                  <a:tcPr marL="3655" marR="3655" marT="3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89</a:t>
                      </a:r>
                    </a:p>
                  </a:txBody>
                  <a:tcPr marL="3655" marR="3655" marT="3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87</a:t>
                      </a:r>
                    </a:p>
                  </a:txBody>
                  <a:tcPr marL="3655" marR="3655" marT="3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84</a:t>
                      </a:r>
                    </a:p>
                  </a:txBody>
                  <a:tcPr marL="3655" marR="3655" marT="3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415</a:t>
                      </a:r>
                    </a:p>
                  </a:txBody>
                  <a:tcPr marL="3655" marR="3655" marT="3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Количество квартир  по поселению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169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148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153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131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690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Их общая  площадь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9825,48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4859,27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8772,26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8175,79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6872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38504,8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Кол-во  одноквартирных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160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одноквартирных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1835,16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1875,1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1940,27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1534,34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2591,73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9776,6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многоквартирных домов всех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65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255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Кол-во многоквартирных квартир всего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138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121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128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530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87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многоквартирных домов, квартир.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7990,32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2984,17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6831,99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6641,45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4280,27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28728,2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Количество  бесхозных одноквартирных 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бесхозных одноквартирных 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190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815,6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1005,6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Количество  бесхозных многоквартирных 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Количество  бесхозных многоквартирных  квартир.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 бесхозных многоквартирных  домов, квартир.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288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288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 бесхозных   домов, квартир.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478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815,6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1293,6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Количество  бесхозных  домов.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Количество  бесхозных  квартир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Кол-во муниципальных одноквартирных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16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60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Муниципальных одноквартирных 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382,01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629,7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1040,57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912,84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363,33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3328,45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55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 муниципальных многоквартирных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39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137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374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 муниципальных многоквартирных  квартир.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76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86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84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331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31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муниципальных многоквартирных домов,квартир.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3975,16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1485,67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4518,43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4016,95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2586,27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16582,48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муниципальных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47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37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195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муниципальных квартир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102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99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62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389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муниципальных домов, квартир.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4357,17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2115,37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5559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4929,79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2949,6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19910,93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частных одноквартирных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10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25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0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частных одноквартирных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1453,14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1055,4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899,7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621,15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1412,8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5442,19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частных  многоквартирных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39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14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23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30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8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114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77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 частных многоквартирных квартир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62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21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35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44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30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192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374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частных многоквартирных домов,квартир.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4015,17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2265,9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2313,56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2624,85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1694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12913,48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частных домов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63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33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200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Кол-во частных  квартир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86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46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54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55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278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1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Площадь частных домов,кв. </a:t>
                      </a:r>
                    </a:p>
                  </a:txBody>
                  <a:tcPr marL="3655" marR="3655" marT="36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5468,31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2265,9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3213,26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3246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3106,8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Monotype Corsiva"/>
                        </a:rPr>
                        <a:t>17300,27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571480"/>
          <a:ext cx="5786478" cy="217015"/>
        </p:xfrm>
        <a:graphic>
          <a:graphicData uri="http://schemas.openxmlformats.org/drawingml/2006/table">
            <a:tbl>
              <a:tblPr/>
              <a:tblGrid>
                <a:gridCol w="5786478"/>
              </a:tblGrid>
              <a:tr h="535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otype Corsiva" pitchFamily="66" charset="0"/>
                        </a:rPr>
                        <a:t>Состояние жилищного фонда</a:t>
                      </a:r>
                      <a:r>
                        <a:rPr lang="ru-RU" sz="1400" baseline="0" dirty="0" smtClean="0">
                          <a:latin typeface="Monotype Corsiva" pitchFamily="66" charset="0"/>
                        </a:rPr>
                        <a:t> сельского поселения Малый Атлым на 1 июля 2017 года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747522"/>
          <a:ext cx="7929619" cy="5196666"/>
        </p:xfrm>
        <a:graphic>
          <a:graphicData uri="http://schemas.openxmlformats.org/drawingml/2006/table">
            <a:tbl>
              <a:tblPr/>
              <a:tblGrid>
                <a:gridCol w="357190"/>
                <a:gridCol w="4786346"/>
                <a:gridCol w="857256"/>
                <a:gridCol w="642942"/>
                <a:gridCol w="785818"/>
                <a:gridCol w="500067"/>
              </a:tblGrid>
              <a:tr h="1811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полугодие 2016 г.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полугодие 2017 г.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Зрители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Зрители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Мероприятия, проводимые </a:t>
                      </a:r>
                      <a:r>
                        <a:rPr lang="ru-RU" sz="9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учреждениями , </a:t>
                      </a:r>
                      <a:r>
                        <a:rPr lang="ru-RU" sz="9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5873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3524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Мероприятия, в соответствии с годовой формой 7- НК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5682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3327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2.1.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сборные концерты учреждения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396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2.2.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сольные концерты творческих коллективов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2.3.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спектакли любительских коллективов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2.4.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дискотеки, вечера отдыха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421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1276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2.5.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выставки силами учреждения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2.7.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конкурсы и фестивали, проводимые учреждением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2.8.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праздники, театрализованные представления, игровые программы и иные формы КД мероприятий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3313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1758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2.9.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массовые народные гуляния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Мероприятия, не входящие в годовой отчет 7-НК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2.14.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семинары, конференции, круглые столы, съезды, собрания, проводимые сторонними организациями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Статус мероприятий: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3524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3.1.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муниципальное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3149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3524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Направления деятельности: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1729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4.1.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патриотическое, гражданское  воспитание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1498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1428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4.2.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мероприятия, направленные на профилактику наркомании и пропаганду здорового образа жизни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224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4.3.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мероприятия, способствующие толерантности и формированию единого этнокультурного пространства на территории ХМАО – Югры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4.5.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 по работе с людьми старшего поколения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4.6.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мероприятия, направленные на профилактику безнадзорности и правонарушений несовершеннолетних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4.7.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 экологической направленности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Мероприятия , направленные на реализацию деятельности в сохранении и развитии культур конкретных этнических групп (в том числе с участием инвалидов и лиц с ОВЗ) , всего: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проведенных мероприятий для детей, находящихся в трудной жизненной ситуации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143240" y="500042"/>
            <a:ext cx="534793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Анализ мероприятий, проводимых учреждениями культуры сельского поселения Малый Атлым </a:t>
            </a:r>
            <a:endParaRPr kumimoji="0" lang="ru-RU" sz="11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8" name="Object 2"/>
          <p:cNvGraphicFramePr>
            <a:graphicFrameLocks noChangeAspect="1"/>
          </p:cNvGraphicFramePr>
          <p:nvPr/>
        </p:nvGraphicFramePr>
        <p:xfrm>
          <a:off x="928662" y="3714752"/>
          <a:ext cx="7485063" cy="2373310"/>
        </p:xfrm>
        <a:graphic>
          <a:graphicData uri="http://schemas.openxmlformats.org/presentationml/2006/ole">
            <p:oleObj spid="_x0000_s16418" name="Worksheet" r:id="rId3" imgW="5562735" imgH="1543014" progId="Excel.Sheet.8">
              <p:embed/>
            </p:oleObj>
          </a:graphicData>
        </a:graphic>
      </p:graphicFrame>
      <p:graphicFrame>
        <p:nvGraphicFramePr>
          <p:cNvPr id="16458" name="Group 74"/>
          <p:cNvGraphicFramePr>
            <a:graphicFrameLocks noGrp="1"/>
          </p:cNvGraphicFramePr>
          <p:nvPr/>
        </p:nvGraphicFramePr>
        <p:xfrm>
          <a:off x="1403350" y="1341438"/>
          <a:ext cx="6553200" cy="2365693"/>
        </p:xfrm>
        <a:graphic>
          <a:graphicData uri="http://schemas.openxmlformats.org/drawingml/2006/table">
            <a:tbl>
              <a:tblPr/>
              <a:tblGrid>
                <a:gridCol w="1154113"/>
                <a:gridCol w="1373187"/>
                <a:gridCol w="1006475"/>
                <a:gridCol w="1006475"/>
                <a:gridCol w="1006475"/>
                <a:gridCol w="1006475"/>
              </a:tblGrid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Первоначальный план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 01.01.2017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Уточненный план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 01.04.2017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Уточненный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план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 01.07.2017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Уточненный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план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 01.10.2017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Уточненный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план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 01.01.2018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48560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48432,2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50006,19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48560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48896,4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50470,41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ДЕФИЦИТ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464,2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Arial" charset="0"/>
                        </a:rPr>
                        <a:t>464,22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16456" name="Rectangle 73"/>
          <p:cNvSpPr>
            <a:spLocks noChangeArrowheads="1"/>
          </p:cNvSpPr>
          <p:nvPr/>
        </p:nvSpPr>
        <p:spPr bwMode="auto">
          <a:xfrm>
            <a:off x="928662" y="428604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Основные параметры бюджета сельского поселения Малый Атлым на 2017  год 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1071546"/>
            <a:ext cx="3929089" cy="5715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Доходы бюджета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24046,7</a:t>
            </a:r>
            <a:endParaRPr lang="ru-RU" dirty="0">
              <a:solidFill>
                <a:srgbClr val="FFFFFF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857364"/>
            <a:ext cx="1819258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Налоговые доходы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3948,7</a:t>
            </a:r>
            <a:endParaRPr lang="ru-RU" sz="1600" dirty="0">
              <a:solidFill>
                <a:srgbClr val="FFFFFF"/>
              </a:solidFill>
              <a:latin typeface="Monotype Corsiva" pitchFamily="66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3" y="3500438"/>
            <a:ext cx="1714512" cy="6080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Акцизы по подакцизным товарам 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2677,4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2071678"/>
            <a:ext cx="222726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Неналоговые доходы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340,4</a:t>
            </a:r>
            <a:endParaRPr lang="ru-RU" sz="1600" dirty="0">
              <a:solidFill>
                <a:srgbClr val="FFFFFF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2786058"/>
            <a:ext cx="2368567" cy="12144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Доходы от использования имущества, находящегося в государственной и муниципальной собственности 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290,4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4214818"/>
            <a:ext cx="2152664" cy="7143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Доходы от оказания платных услуг (работ)  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50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1500174"/>
            <a:ext cx="221457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19757,6</a:t>
            </a:r>
            <a:endParaRPr lang="ru-RU" sz="1600" dirty="0">
              <a:solidFill>
                <a:srgbClr val="FFFFFF"/>
              </a:solidFill>
              <a:latin typeface="Monotype Corsiva" pitchFamily="66" charset="0"/>
              <a:cs typeface="Arial" charset="0"/>
            </a:endParaRPr>
          </a:p>
        </p:txBody>
      </p:sp>
      <p:cxnSp>
        <p:nvCxnSpPr>
          <p:cNvPr id="16" name="Прямая со стрелкой 15"/>
          <p:cNvCxnSpPr>
            <a:endCxn id="4" idx="0"/>
          </p:cNvCxnSpPr>
          <p:nvPr/>
        </p:nvCxnSpPr>
        <p:spPr>
          <a:xfrm rot="10800000" flipV="1">
            <a:off x="1409664" y="1357298"/>
            <a:ext cx="947749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4" idx="0"/>
          </p:cNvCxnSpPr>
          <p:nvPr/>
        </p:nvCxnSpPr>
        <p:spPr>
          <a:xfrm>
            <a:off x="6357950" y="1214422"/>
            <a:ext cx="1178727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0" idx="2"/>
            <a:endCxn id="0" idx="0"/>
          </p:cNvCxnSpPr>
          <p:nvPr/>
        </p:nvCxnSpPr>
        <p:spPr>
          <a:xfrm rot="5400000">
            <a:off x="1393031" y="321389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0" idx="2"/>
            <a:endCxn id="0" idx="0"/>
          </p:cNvCxnSpPr>
          <p:nvPr/>
        </p:nvCxnSpPr>
        <p:spPr>
          <a:xfrm rot="5400000">
            <a:off x="1428750" y="425132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536149" y="189308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572264" y="2285992"/>
            <a:ext cx="207170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Дотации бюджетам муниципальных образований 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18671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  <a:p>
            <a:pPr algn="ctr">
              <a:defRPr/>
            </a:pPr>
            <a:endParaRPr lang="ru-RU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72264" y="3286124"/>
            <a:ext cx="1930413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Субвенции бюджетам муниципальных образований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139,8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17455" name="Rectangle 58"/>
          <p:cNvSpPr>
            <a:spLocks noChangeArrowheads="1"/>
          </p:cNvSpPr>
          <p:nvPr/>
        </p:nvSpPr>
        <p:spPr bwMode="auto">
          <a:xfrm>
            <a:off x="428596" y="357166"/>
            <a:ext cx="85011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dirty="0">
                <a:latin typeface="Monotype Corsiva" pitchFamily="66" charset="0"/>
              </a:rPr>
              <a:t>Доходы бюджета сельского поселения </a:t>
            </a:r>
            <a:r>
              <a:rPr lang="ru-RU" sz="2000" dirty="0" smtClean="0">
                <a:latin typeface="Monotype Corsiva" pitchFamily="66" charset="0"/>
              </a:rPr>
              <a:t>Малый Атлым</a:t>
            </a:r>
            <a:endParaRPr lang="ru-RU" sz="2000" dirty="0">
              <a:latin typeface="Monotype Corsiva" pitchFamily="66" charset="0"/>
            </a:endParaRPr>
          </a:p>
          <a:p>
            <a:pPr algn="ctr"/>
            <a:r>
              <a:rPr lang="ru-RU" sz="2000" dirty="0" smtClean="0">
                <a:latin typeface="Monotype Corsiva" pitchFamily="66" charset="0"/>
              </a:rPr>
              <a:t>за 1 полугодие 2017 года, тысяч </a:t>
            </a:r>
            <a:r>
              <a:rPr lang="ru-RU" sz="2000" dirty="0">
                <a:latin typeface="Monotype Corsiva" pitchFamily="66" charset="0"/>
              </a:rPr>
              <a:t>рублей</a:t>
            </a:r>
          </a:p>
        </p:txBody>
      </p:sp>
      <p:sp>
        <p:nvSpPr>
          <p:cNvPr id="18" name="Прямоугольник 8"/>
          <p:cNvSpPr/>
          <p:nvPr/>
        </p:nvSpPr>
        <p:spPr>
          <a:xfrm>
            <a:off x="571472" y="4857760"/>
            <a:ext cx="1674937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Земельный налог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99,5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25" name="Прямоугольник 22"/>
          <p:cNvSpPr/>
          <p:nvPr/>
        </p:nvSpPr>
        <p:spPr>
          <a:xfrm>
            <a:off x="6715140" y="4071942"/>
            <a:ext cx="1644661" cy="9609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Иные межбюджетные трансферты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757,9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7" name="Прямоугольник 4"/>
          <p:cNvSpPr/>
          <p:nvPr/>
        </p:nvSpPr>
        <p:spPr>
          <a:xfrm>
            <a:off x="571473" y="2643182"/>
            <a:ext cx="1714512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Налог на  доходы физических лиц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1118,8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29" name="Прямоугольник 8"/>
          <p:cNvSpPr/>
          <p:nvPr/>
        </p:nvSpPr>
        <p:spPr>
          <a:xfrm>
            <a:off x="571472" y="5357826"/>
            <a:ext cx="164307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Государственная пошлина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21,3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31" name="Прямоугольник 6"/>
          <p:cNvSpPr/>
          <p:nvPr/>
        </p:nvSpPr>
        <p:spPr>
          <a:xfrm>
            <a:off x="571472" y="4214818"/>
            <a:ext cx="1714512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Налог на имущество физических лиц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31,7</a:t>
            </a:r>
            <a:endParaRPr lang="ru-RU" sz="12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33" name="Прямоугольник 11"/>
          <p:cNvSpPr/>
          <p:nvPr/>
        </p:nvSpPr>
        <p:spPr>
          <a:xfrm>
            <a:off x="6500826" y="5072074"/>
            <a:ext cx="2003335" cy="8136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Прочие безвозмездные поступления в бюджеты сельских поселения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000000"/>
                </a:solidFill>
                <a:latin typeface="Monotype Corsiva" pitchFamily="66" charset="0"/>
                <a:cs typeface="Arial" charset="0"/>
              </a:rPr>
              <a:t>188,9</a:t>
            </a:r>
            <a:endParaRPr lang="ru-RU" sz="1400" dirty="0">
              <a:solidFill>
                <a:srgbClr val="000000"/>
              </a:solidFill>
              <a:latin typeface="Monotype Corsiva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Диаграмма 2"/>
          <p:cNvGraphicFramePr>
            <a:graphicFrameLocks/>
          </p:cNvGraphicFramePr>
          <p:nvPr/>
        </p:nvGraphicFramePr>
        <p:xfrm>
          <a:off x="787400" y="1790700"/>
          <a:ext cx="7848600" cy="3495688"/>
        </p:xfrm>
        <a:graphic>
          <a:graphicData uri="http://schemas.openxmlformats.org/presentationml/2006/ole">
            <p:oleObj spid="_x0000_s18434" name="Worksheet" r:id="rId3" imgW="4781584" imgH="1361992" progId="Excel.Sheet.8">
              <p:embed/>
            </p:oleObj>
          </a:graphicData>
        </a:graphic>
      </p:graphicFrame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1042988" y="333375"/>
            <a:ext cx="741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Структура доходной части бюджета сельского поселения Малый Атлым за 1 полугодие 2017 года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4361</TotalTime>
  <Words>1745</Words>
  <PresentationFormat>Экран (4:3)</PresentationFormat>
  <Paragraphs>749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Аспект</vt:lpstr>
      <vt:lpstr>Лист Microsoft Office Excel 97-2003</vt:lpstr>
      <vt:lpstr>Worksheet</vt:lpstr>
      <vt:lpstr>  Итоги  социально-экономического развития  сельского поселения  за 1полугодие 2017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   Структура расходной части бюджета сельского поселения Малый Атлым  на 01.07.2017 </vt:lpstr>
      <vt:lpstr>Слайд 13</vt:lpstr>
      <vt:lpstr>Жилищно-коммунальное  хозяйство по состоянию на 1  июля 2017 года</vt:lpstr>
      <vt:lpstr>Национальная экономика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БЮДЖЕТ ДЛЯ ГРАЖДАН   </dc:title>
  <cp:lastModifiedBy>Ekonomist</cp:lastModifiedBy>
  <cp:revision>373</cp:revision>
  <dcterms:modified xsi:type="dcterms:W3CDTF">2017-08-04T10:37:30Z</dcterms:modified>
</cp:coreProperties>
</file>